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2" r:id="rId6"/>
    <p:sldId id="261" r:id="rId7"/>
    <p:sldId id="260" r:id="rId8"/>
    <p:sldId id="263" r:id="rId9"/>
    <p:sldId id="264" r:id="rId10"/>
    <p:sldId id="273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 varScale="1">
        <p:scale>
          <a:sx n="97" d="100"/>
          <a:sy n="97" d="100"/>
        </p:scale>
        <p:origin x="-1950" y="-9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9837" cy="49712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29764" y="1"/>
            <a:ext cx="2929837" cy="497126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5/28/2014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3" y="9443663"/>
            <a:ext cx="2929837" cy="49712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29764" y="9443663"/>
            <a:ext cx="2929837" cy="497126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652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9837" cy="49712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29764" y="1"/>
            <a:ext cx="2929837" cy="497126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5/28/2014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3" y="9443663"/>
            <a:ext cx="2929837" cy="497126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29764" y="9443663"/>
            <a:ext cx="2929837" cy="497126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68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906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932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928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437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062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266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5/28/2014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24390" y="5501048"/>
            <a:ext cx="2098576" cy="925223"/>
          </a:xfrm>
        </p:spPr>
        <p:txBody>
          <a:bodyPr>
            <a:normAutofit fontScale="77500" lnSpcReduction="20000"/>
          </a:bodyPr>
          <a:lstStyle/>
          <a:p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Instytut Fizyki</a:t>
            </a:r>
            <a:b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al. Piastów 48</a:t>
            </a:r>
            <a:b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pl-PL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70-311 Szczecin</a:t>
            </a:r>
            <a:endParaRPr lang="pl-PL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72899" y="548680"/>
            <a:ext cx="7577814" cy="3753809"/>
          </a:xfrm>
        </p:spPr>
        <p:txBody>
          <a:bodyPr>
            <a:normAutofit fontScale="90000"/>
          </a:bodyPr>
          <a:lstStyle/>
          <a:p>
            <a:pPr marL="893763" algn="l"/>
            <a: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Zachodniopomorski Uniwersytet Technologiczny w Szczecinie</a:t>
            </a:r>
            <a:b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</a:br>
            <a:r>
              <a:rPr lang="pl-PL" sz="1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1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</a:br>
            <a: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Wydział Inżynierii Mechanicznej i Mechatroniki</a:t>
            </a:r>
            <a:b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</a:br>
            <a: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</a:br>
            <a:r>
              <a:rPr lang="pl-PL" sz="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</a:br>
            <a:r>
              <a:rPr lang="pl-PL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Instytut Fizyki</a:t>
            </a:r>
            <a:endParaRPr lang="pl-PL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 descr="http://skaczmarek.zut.edu.pl/Seminaria_2005_2006_files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4" y="5301203"/>
            <a:ext cx="1524000" cy="114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skaczmarek.zut.edu.pl/Seminaria_2005_2006_files/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34" y="5301204"/>
            <a:ext cx="1524000" cy="114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/>
          <a:srcRect l="11760" r="20937" b="43870"/>
          <a:stretch/>
        </p:blipFill>
        <p:spPr bwMode="auto">
          <a:xfrm>
            <a:off x="259536" y="764704"/>
            <a:ext cx="1068767" cy="842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WIMiM_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8"/>
          <a:stretch/>
        </p:blipFill>
        <p:spPr bwMode="auto">
          <a:xfrm>
            <a:off x="259536" y="2060848"/>
            <a:ext cx="1061031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11435" r="23588" b="8056"/>
          <a:stretch/>
        </p:blipFill>
        <p:spPr bwMode="auto">
          <a:xfrm>
            <a:off x="241514" y="3429000"/>
            <a:ext cx="1079302" cy="109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D:\Bibloteki\Desktop 2\Laser\DSCF01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06" y="5307217"/>
            <a:ext cx="1515984" cy="113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24" y="5302223"/>
            <a:ext cx="1522800" cy="114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LABORATORIA BADAWCZE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00808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221088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4006932" y="1700808"/>
            <a:ext cx="4741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Magnetometr SQUID</a:t>
            </a:r>
          </a:p>
        </p:txBody>
      </p:sp>
      <p:sp>
        <p:nvSpPr>
          <p:cNvPr id="9" name="Prostokąt 8"/>
          <p:cNvSpPr/>
          <p:nvPr/>
        </p:nvSpPr>
        <p:spPr>
          <a:xfrm>
            <a:off x="3923928" y="256490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Magnetometr MPMS-XL 7 jest najwyższej klasy urządzeniem służącym do badań własności magnetycznych materiałów. W magnetometrze tym zasadniczym elementem jest nadprzewodnikowy interferometr kwantowy (SQUID), w którym wykorzystuje się kwantową interferencję nośników prądu do wykrywania i pomiaru bardzo małych zmian indukcji magnetycznej. Pomiary mogą być prowadzone w zakresie temperatur </a:t>
            </a:r>
            <a:r>
              <a:rPr lang="pl-PL" sz="1600" dirty="0" smtClean="0"/>
              <a:t>2 </a:t>
            </a:r>
            <a:r>
              <a:rPr lang="pl-PL" sz="1600" dirty="0"/>
              <a:t>K - 300 </a:t>
            </a:r>
            <a:r>
              <a:rPr lang="pl-PL" sz="1600" dirty="0" smtClean="0"/>
              <a:t>K, </a:t>
            </a:r>
            <a:r>
              <a:rPr lang="pl-PL" sz="1600" dirty="0"/>
              <a:t>w polach magnetycznych do 7 Tesli</a:t>
            </a:r>
            <a:r>
              <a:rPr lang="pl-PL" sz="1600" dirty="0" smtClean="0"/>
              <a:t>.</a:t>
            </a:r>
          </a:p>
          <a:p>
            <a:r>
              <a:rPr lang="pl-PL" sz="1600" dirty="0"/>
              <a:t>Magnetometry SQUID z uwagi na swoją wysoką czułość mają bardzo szerokie zastosowanie w </a:t>
            </a:r>
            <a:r>
              <a:rPr lang="pl-PL" sz="1600" dirty="0" smtClean="0"/>
              <a:t>chemii, fizyce, geologii, diagnostyce medycznej oraz w biologii.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266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LABORATORIA BADAWCZE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06932" y="1700808"/>
            <a:ext cx="4741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Elektronowy Rezonans Paramagnetyczny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043310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3994016" y="3140968"/>
            <a:ext cx="4752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Wyposażenie </a:t>
            </a:r>
            <a:r>
              <a:rPr lang="pl-PL" sz="1400" dirty="0"/>
              <a:t>to </a:t>
            </a:r>
            <a:r>
              <a:rPr lang="pl-PL" sz="1400" dirty="0" smtClean="0"/>
              <a:t>spektrometr </a:t>
            </a:r>
            <a:r>
              <a:rPr lang="pl-PL" sz="1400" dirty="0"/>
              <a:t>zakupiony w 1997 roku ELEXSYS </a:t>
            </a:r>
            <a:r>
              <a:rPr lang="pl-PL" sz="1400" dirty="0" err="1"/>
              <a:t>Bruker</a:t>
            </a:r>
            <a:r>
              <a:rPr lang="pl-PL" sz="1400" dirty="0"/>
              <a:t> E500 EPR wraz z układem do pomiarów w niskich temperaturach Oxford </a:t>
            </a:r>
            <a:r>
              <a:rPr lang="pl-PL" sz="1400" dirty="0" err="1"/>
              <a:t>Intellignet</a:t>
            </a:r>
            <a:r>
              <a:rPr lang="pl-PL" sz="1400" dirty="0"/>
              <a:t> </a:t>
            </a:r>
            <a:r>
              <a:rPr lang="pl-PL" sz="1400" dirty="0" err="1"/>
              <a:t>Temperature</a:t>
            </a:r>
            <a:r>
              <a:rPr lang="pl-PL" sz="1400" dirty="0"/>
              <a:t> Controller ITC 503, butlą helową </a:t>
            </a:r>
            <a:r>
              <a:rPr lang="pl-PL" sz="1400" dirty="0" err="1"/>
              <a:t>Air</a:t>
            </a:r>
            <a:r>
              <a:rPr lang="pl-PL" sz="1400" dirty="0"/>
              <a:t> Liquid RH100 i zainstalowanym goniometrze ER 218 PG1. Cały układ daje szerokie możliwości badań </a:t>
            </a:r>
            <a:r>
              <a:rPr lang="pl-PL" sz="1400" dirty="0" smtClean="0"/>
              <a:t>niskotemperaturowych </a:t>
            </a:r>
            <a:r>
              <a:rPr lang="pl-PL" sz="1400" dirty="0"/>
              <a:t>w zakresie 3 K - 300K, przy częstotliwości mikrofali 9-10 </a:t>
            </a:r>
            <a:r>
              <a:rPr lang="pl-PL" sz="1400" dirty="0" err="1"/>
              <a:t>GHz</a:t>
            </a:r>
            <a:r>
              <a:rPr lang="pl-PL" sz="1400" dirty="0"/>
              <a:t> i stałym polu magnetycznym w zakresie 0,1-1,4 T. W laboratorium EPR Instytutu Fizyki </a:t>
            </a:r>
            <a:r>
              <a:rPr lang="pl-PL" sz="1400" dirty="0" smtClean="0"/>
              <a:t>badane </a:t>
            </a:r>
            <a:r>
              <a:rPr lang="pl-PL" sz="1400" dirty="0"/>
              <a:t>są kryształy (badania temperaturowe oraz kątowe) i proszki (badania temperaturowe). Rodzaj badanych związków jest bardzo szeroki od kryształów wykorzystywanych jako matryce laserowe do proszkowych kompleksów organicznych. </a:t>
            </a:r>
          </a:p>
        </p:txBody>
      </p:sp>
    </p:spTree>
    <p:extLst>
      <p:ext uri="{BB962C8B-B14F-4D97-AF65-F5344CB8AC3E}">
        <p14:creationId xmlns:p14="http://schemas.microsoft.com/office/powerpoint/2010/main" val="127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LABORATORIA BADAWCZE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816896" y="1594686"/>
            <a:ext cx="4885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Laboratorium Wzrostu Kryształów</a:t>
            </a:r>
          </a:p>
        </p:txBody>
      </p:sp>
      <p:sp>
        <p:nvSpPr>
          <p:cNvPr id="4" name="Prostokąt 3"/>
          <p:cNvSpPr/>
          <p:nvPr/>
        </p:nvSpPr>
        <p:spPr>
          <a:xfrm>
            <a:off x="3816896" y="2795015"/>
            <a:ext cx="50212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W połowie marca 2003 w </a:t>
            </a:r>
            <a:r>
              <a:rPr lang="pl-PL" sz="1400" dirty="0" smtClean="0"/>
              <a:t>nowo powstałym </a:t>
            </a:r>
            <a:r>
              <a:rPr lang="pl-PL" sz="1400" dirty="0"/>
              <a:t>laboratorium Instytutu Fizyki ZUT przeprowadzony został pilotażowy proces technologiczny wzrostu kryształu z fazy roztopu. Metoda </a:t>
            </a:r>
            <a:r>
              <a:rPr lang="pl-PL" sz="1400" dirty="0" err="1"/>
              <a:t>Czochralskiego</a:t>
            </a:r>
            <a:r>
              <a:rPr lang="pl-PL" sz="1400" dirty="0"/>
              <a:t> jest uznawana obecnie za jedną z najważniejszych metod otrzymywania monokryształów z roztopu. Krystalizowany materiał umieszczany jest w metalowym tyglu, który znajduje się wewnątrz cewki indukcyjnej generatora wysokiej częstotliwości. Prądy wirowe indukowane w tyglu pozwalają na stopienie materiału. Do powierzchni roztopu, o temperaturze bliskiej temperatury krystalizacji, doprowadza się zorientowany zarodek. Jest on następnie wyciągany z założoną prędkością, a regulując mocą generatora możemy zmieniać jego średnicę.</a:t>
            </a:r>
          </a:p>
          <a:p>
            <a:endParaRPr lang="pl-PL" sz="1400" dirty="0"/>
          </a:p>
          <a:p>
            <a:r>
              <a:rPr lang="pl-PL" sz="1100" dirty="0"/>
              <a:t>Ostatnio </a:t>
            </a:r>
            <a:r>
              <a:rPr lang="pl-PL" sz="1100" dirty="0" smtClean="0"/>
              <a:t>uruchomiono </a:t>
            </a:r>
            <a:r>
              <a:rPr lang="pl-PL" sz="1100" dirty="0"/>
              <a:t>kolejne stanowisko wzrostu kryształów zmodyfikowaną metodą </a:t>
            </a:r>
            <a:r>
              <a:rPr lang="pl-PL" sz="1100" dirty="0" err="1"/>
              <a:t>Czochralskiego</a:t>
            </a:r>
            <a:r>
              <a:rPr lang="pl-PL" sz="1100" dirty="0"/>
              <a:t> z komora ciśnieniową (HP LEC), która pozwala na wyciąganie monokryształów związków mających wysoką prężność par w temperaturze topnienia.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4" y="1716969"/>
            <a:ext cx="2886137" cy="216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4" y="4149081"/>
            <a:ext cx="289278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62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LABORATORIA BADAWCZE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06932" y="1700808"/>
            <a:ext cx="4813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Pracownia Analizy Termicznej</a:t>
            </a:r>
          </a:p>
        </p:txBody>
      </p:sp>
      <p:sp>
        <p:nvSpPr>
          <p:cNvPr id="4" name="Prostokąt 3"/>
          <p:cNvSpPr/>
          <p:nvPr/>
        </p:nvSpPr>
        <p:spPr>
          <a:xfrm>
            <a:off x="3934272" y="3432317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Analizator termiczny TGA 92-16 firmy SETARAM </a:t>
            </a:r>
            <a:r>
              <a:rPr lang="pl-PL" sz="1400" dirty="0" smtClean="0"/>
              <a:t>umożliwia </a:t>
            </a:r>
            <a:r>
              <a:rPr lang="pl-PL" sz="1400" dirty="0"/>
              <a:t>pomiar zmian masy próbki poddanej cyklowi obróbki cieplnej. W zależności od rodzaju </a:t>
            </a:r>
            <a:r>
              <a:rPr lang="pl-PL" sz="1400" dirty="0" smtClean="0"/>
              <a:t>atmosfery, </a:t>
            </a:r>
            <a:r>
              <a:rPr lang="pl-PL" sz="1400" dirty="0"/>
              <a:t>badania mogą być prowadzone w zakresie temperatur 20-1600 stopni </a:t>
            </a:r>
            <a:r>
              <a:rPr lang="pl-PL" sz="1400" dirty="0" smtClean="0"/>
              <a:t>Celsjusza</a:t>
            </a:r>
            <a:r>
              <a:rPr lang="pl-PL" sz="1400" dirty="0"/>
              <a:t>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32" y="1766246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73152"/>
            <a:ext cx="2865232" cy="2148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55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LABORATORIA BADAWCZE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04063" y="1412776"/>
            <a:ext cx="4813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Obserwatorium Astronomiczne</a:t>
            </a:r>
          </a:p>
        </p:txBody>
      </p:sp>
      <p:sp>
        <p:nvSpPr>
          <p:cNvPr id="4" name="Prostokąt 3"/>
          <p:cNvSpPr/>
          <p:nvPr/>
        </p:nvSpPr>
        <p:spPr>
          <a:xfrm>
            <a:off x="3851920" y="2561462"/>
            <a:ext cx="47525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Obserwatorium znajduje się na Budynku Jednostek Międzywydziałowych przy Al. Piastów </a:t>
            </a:r>
            <a:r>
              <a:rPr lang="pl-PL" sz="1400" dirty="0" smtClean="0"/>
              <a:t>48.</a:t>
            </a:r>
          </a:p>
          <a:p>
            <a:endParaRPr lang="pl-PL" sz="1400" dirty="0"/>
          </a:p>
          <a:p>
            <a:r>
              <a:rPr lang="pl-PL" sz="1400" dirty="0"/>
              <a:t>Powiększenia teleskopu </a:t>
            </a:r>
            <a:r>
              <a:rPr lang="pl-PL" sz="1400" dirty="0" smtClean="0"/>
              <a:t>od 30 do 400 razy.</a:t>
            </a:r>
          </a:p>
          <a:p>
            <a:endParaRPr lang="pl-PL" sz="1400" dirty="0"/>
          </a:p>
          <a:p>
            <a:r>
              <a:rPr lang="pl-PL" sz="1400" dirty="0"/>
              <a:t>Zaobserwować można najbliższe planety: Wenus, Mars, Jowisz </a:t>
            </a:r>
            <a:r>
              <a:rPr lang="pl-PL" sz="1400" dirty="0" smtClean="0"/>
              <a:t>, Saturn , Księżyc </a:t>
            </a:r>
            <a:r>
              <a:rPr lang="pl-PL" sz="1400" dirty="0"/>
              <a:t>z dużą </a:t>
            </a:r>
            <a:r>
              <a:rPr lang="pl-PL" sz="1400" dirty="0" smtClean="0"/>
              <a:t>rozdzielczością, </a:t>
            </a:r>
            <a:r>
              <a:rPr lang="pl-PL" sz="1400" dirty="0"/>
              <a:t>najbliższe galaktyki i </a:t>
            </a:r>
            <a:r>
              <a:rPr lang="pl-PL" sz="1400" dirty="0" smtClean="0"/>
              <a:t>mgławice, a także Słońce, rzucając </a:t>
            </a:r>
            <a:r>
              <a:rPr lang="pl-PL" sz="1400" dirty="0"/>
              <a:t>obraz na ekran.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dirty="0" smtClean="0"/>
              <a:t>Na wyposażeniu obserwatorium znajduje się również teleskop dedykowany do obserwacji Słońca.</a:t>
            </a:r>
            <a:endParaRPr lang="pl-PL"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4808"/>
            <a:ext cx="2888320" cy="216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1088"/>
            <a:ext cx="2888320" cy="225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5121376"/>
            <a:ext cx="1460536" cy="1356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108" y="5096451"/>
            <a:ext cx="1368152" cy="1381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582" y="5091253"/>
            <a:ext cx="1451590" cy="1418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1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LABORATORIA STUDENCKIE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55776" y="1568205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Laboratorium studenckie obejmuje 5 działów fizyki:</a:t>
            </a:r>
          </a:p>
          <a:p>
            <a:endParaRPr lang="pl-PL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FIZYKA </a:t>
            </a:r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MOLEKULARNA</a:t>
            </a:r>
            <a:b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</a:t>
            </a: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CIEPŁO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 E C H A N I K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ELEKTRYCZNOŚĆ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OPTYKA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FIZYKA WSPÓŁCZESNA</a:t>
            </a:r>
          </a:p>
          <a:p>
            <a:pPr algn="ctr"/>
            <a:endParaRPr lang="pl-PL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RAZEM </a:t>
            </a:r>
            <a:r>
              <a:rPr lang="pl-PL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55</a:t>
            </a:r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ĆWICZEŃ DLA STUDENTÓW</a:t>
            </a:r>
            <a:endParaRPr lang="pl-PL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8205"/>
            <a:ext cx="2097017" cy="157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4471"/>
            <a:ext cx="2097017" cy="157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1568205"/>
            <a:ext cx="2097017" cy="157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03" y="3324472"/>
            <a:ext cx="2097017" cy="157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0865"/>
            <a:ext cx="2098904" cy="1574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0864"/>
            <a:ext cx="2097017" cy="157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77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DEMONSTRATORNIA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572000" y="1910277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Służy do ilustracji zjawisk fizycznych w trakcie wykładów.</a:t>
            </a:r>
          </a:p>
        </p:txBody>
      </p:sp>
      <p:pic>
        <p:nvPicPr>
          <p:cNvPr id="1026" name="Picture 2" descr="D:\Bibloteki\Desktop 2\Nowy folder\DSC_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6" y="1694808"/>
            <a:ext cx="3768227" cy="211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Bibloteki\Desktop 2\Nowy folder\DSC_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7" y="4077071"/>
            <a:ext cx="3741662" cy="210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Bibloteki\Desktop 2\Nowy folder\DSC_007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7" y="4077071"/>
            <a:ext cx="3740985" cy="210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36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SEMINARIA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8759" y="1700808"/>
            <a:ext cx="5184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Piątkowe Seminaria w Instytucie mają </a:t>
            </a:r>
            <a:r>
              <a:rPr lang="pl-PL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długoletnią </a:t>
            </a:r>
            <a:r>
              <a:rPr lang="pl-PL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tradycję. Celem seminariów jest zdobywanie, pogłębianie wiedzy, dyskusje z różnych </a:t>
            </a:r>
            <a:r>
              <a:rPr lang="pl-PL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obszarów </a:t>
            </a:r>
            <a:r>
              <a:rPr lang="pl-PL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fizyki i badań prowadzonych w Instytucie Fizyki Politechniki </a:t>
            </a:r>
            <a:r>
              <a:rPr lang="pl-PL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Szczecińskiej, </a:t>
            </a:r>
            <a:r>
              <a:rPr lang="pl-PL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 obecnie Zachodniopomorskiego Uniwersytetu Technologicznego. Wyniki własnych badań prezentują pracownicy Instytutu Fizyki, </a:t>
            </a:r>
            <a:r>
              <a:rPr lang="pl-PL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doktoranci, </a:t>
            </a:r>
            <a:r>
              <a:rPr lang="pl-PL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 także zapraszani goście z krajowych i zagranicznych uczelni. Seminaria odbywają się w </a:t>
            </a:r>
            <a:r>
              <a:rPr lang="pl-PL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Budynku Międzywydziałowym ZUT przy </a:t>
            </a:r>
            <a:r>
              <a:rPr lang="pl-PL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Al. Piastów </a:t>
            </a:r>
            <a:r>
              <a:rPr lang="pl-PL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48, </a:t>
            </a:r>
            <a:r>
              <a:rPr lang="pl-PL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 Instytucie Fizyki, 7 piętro sala 726</a:t>
            </a:r>
            <a:r>
              <a:rPr lang="pl-PL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  <a:endParaRPr lang="pl-PL" sz="1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2" y="4508184"/>
            <a:ext cx="2328528" cy="1746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733" y="4846042"/>
            <a:ext cx="2320357" cy="1740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107" y="4686176"/>
            <a:ext cx="2303713" cy="1727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897" y="5144442"/>
            <a:ext cx="2039248" cy="1529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536" y="4941168"/>
            <a:ext cx="2310280" cy="173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1484" y="3504155"/>
            <a:ext cx="2092356" cy="156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533" y="2330169"/>
            <a:ext cx="2451903" cy="1915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5323" y="916041"/>
            <a:ext cx="2547755" cy="1698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83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Fizyki Ciała Stałego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(Prof. dr hab. Nikos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Guskos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pl-PL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Optoelektroniki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(Prof.  dr hab. inż. Sławomir M. Kaczmarek)</a:t>
            </a:r>
          </a:p>
          <a:p>
            <a:pPr>
              <a:spcAft>
                <a:spcPts val="1200"/>
              </a:spcAft>
            </a:pP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Spektroskopii Optycznej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(Prof. dr hab. Irena Kruk)</a:t>
            </a:r>
          </a:p>
          <a:p>
            <a:pPr>
              <a:spcAft>
                <a:spcPts val="1200"/>
              </a:spcAft>
            </a:pP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Modelowania w Spektroskopii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(Prof. dr hab. Czesław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Rudowicz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Struktura instytutu</a:t>
            </a:r>
            <a:endParaRPr lang="pl-PL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1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18680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Fizyki Ciała Stałego:</a:t>
            </a:r>
          </a:p>
          <a:p>
            <a:pPr marL="0" indent="0">
              <a:buNone/>
            </a:pPr>
            <a:r>
              <a:rPr lang="pl-P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Prof. dr hab. Nikos </a:t>
            </a:r>
            <a:r>
              <a:rPr lang="pl-PL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Guskos</a:t>
            </a:r>
            <a:r>
              <a:rPr lang="pl-P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kierownik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 hab. Janusz Typek, Prof. ZUT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 inż. Paweł Berczyński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 Jarosław Zaleśny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 inż. Grzegorz </a:t>
            </a:r>
            <a:r>
              <a:rPr lang="pl-PL" sz="1200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ż</a:t>
            </a: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ołnierkiewicz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mgr Kamil </a:t>
            </a:r>
            <a:r>
              <a:rPr lang="pl-PL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Wardal</a:t>
            </a: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doktorant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mgr Marta Bobrowska – doktorantka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mgr Aleksander </a:t>
            </a:r>
            <a:r>
              <a:rPr lang="pl-PL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Guskos</a:t>
            </a: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doktorant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Amadeusz Szubert – st. </a:t>
            </a:r>
            <a:r>
              <a:rPr lang="pl-PL" sz="1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technik</a:t>
            </a:r>
            <a:endParaRPr lang="pl-PL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Spektroskopii Optycznej:</a:t>
            </a:r>
          </a:p>
          <a:p>
            <a:pPr marL="0" indent="0">
              <a:buNone/>
            </a:pPr>
            <a:r>
              <a:rPr lang="pl-PL" sz="1400" b="1" dirty="0" smtClean="0">
                <a:solidFill>
                  <a:schemeClr val="accent4">
                    <a:lumMod val="75000"/>
                  </a:schemeClr>
                </a:solidFill>
              </a:rPr>
              <a:t>Prof. dr hab. Irena Kruk – kierownik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4">
                    <a:lumMod val="75000"/>
                  </a:schemeClr>
                </a:solidFill>
              </a:rPr>
              <a:t>dr hab. Katarzyna </a:t>
            </a:r>
            <a:r>
              <a:rPr lang="pl-PL" sz="1200" dirty="0" err="1" smtClean="0">
                <a:solidFill>
                  <a:schemeClr val="accent4">
                    <a:lumMod val="75000"/>
                  </a:schemeClr>
                </a:solidFill>
              </a:rPr>
              <a:t>Matyjasek</a:t>
            </a:r>
            <a:r>
              <a:rPr lang="pl-PL" sz="1200" dirty="0" smtClean="0">
                <a:solidFill>
                  <a:schemeClr val="accent4">
                    <a:lumMod val="75000"/>
                  </a:schemeClr>
                </a:solidFill>
              </a:rPr>
              <a:t>, Prof. ZUT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4">
                    <a:lumMod val="75000"/>
                  </a:schemeClr>
                </a:solidFill>
              </a:rPr>
              <a:t>dr Teresa Piechowska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4">
                    <a:lumMod val="75000"/>
                  </a:schemeClr>
                </a:solidFill>
              </a:rPr>
              <a:t>dr hab. Inż. Anna Szymczyk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4">
                    <a:lumMod val="75000"/>
                  </a:schemeClr>
                </a:solidFill>
              </a:rPr>
              <a:t>mgr Grzegorz Galant – doktorant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4">
                    <a:lumMod val="75000"/>
                  </a:schemeClr>
                </a:solidFill>
              </a:rPr>
              <a:t>mgr Katarzyna Wolska – doktorantka</a:t>
            </a: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4">
                    <a:lumMod val="75000"/>
                  </a:schemeClr>
                </a:solidFill>
              </a:rPr>
              <a:t>mgr inż. Iwona Pawelec – </a:t>
            </a:r>
            <a:r>
              <a:rPr lang="pl-PL" sz="1200" dirty="0">
                <a:solidFill>
                  <a:schemeClr val="accent4">
                    <a:lumMod val="75000"/>
                  </a:schemeClr>
                </a:solidFill>
              </a:rPr>
              <a:t>doktorantka</a:t>
            </a:r>
            <a:endParaRPr lang="pl-PL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1200" dirty="0" smtClean="0">
                <a:solidFill>
                  <a:schemeClr val="accent4">
                    <a:lumMod val="75000"/>
                  </a:schemeClr>
                </a:solidFill>
              </a:rPr>
              <a:t>mgr inż. Łucja Fijołek – st. specjalista</a:t>
            </a:r>
            <a:endParaRPr lang="pl-PL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Skład osobowy</a:t>
            </a:r>
            <a:endParaRPr lang="pl-PL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ymbol zastępczy tekstu 1"/>
          <p:cNvSpPr txBox="1">
            <a:spLocks/>
          </p:cNvSpPr>
          <p:nvPr/>
        </p:nvSpPr>
        <p:spPr>
          <a:xfrm>
            <a:off x="4355976" y="2132856"/>
            <a:ext cx="4392488" cy="42050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r>
              <a:rPr lang="pl-PL" sz="1400" u="sng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Optoelektroniki:</a:t>
            </a:r>
          </a:p>
          <a:p>
            <a:pPr marL="0" indent="0">
              <a:buFontTx/>
              <a:buNone/>
            </a:pPr>
            <a:r>
              <a:rPr lang="pl-PL" sz="1400" b="1" kern="0" dirty="0" smtClean="0">
                <a:solidFill>
                  <a:schemeClr val="accent3">
                    <a:lumMod val="75000"/>
                  </a:schemeClr>
                </a:solidFill>
              </a:rPr>
              <a:t>Prof. dr hab. inż. Sławomir M. Kaczmarek – kierownik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3">
                    <a:lumMod val="75000"/>
                  </a:schemeClr>
                </a:solidFill>
              </a:rPr>
              <a:t>dr hab. Tomasz Bodziony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3">
                    <a:lumMod val="75000"/>
                  </a:schemeClr>
                </a:solidFill>
              </a:rPr>
              <a:t>dr Hubert Fuks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3">
                    <a:lumMod val="75000"/>
                  </a:schemeClr>
                </a:solidFill>
              </a:rPr>
              <a:t>dr inż. Grzegorz Leniec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3">
                    <a:lumMod val="75000"/>
                  </a:schemeClr>
                </a:solidFill>
              </a:rPr>
              <a:t>mgr Bohdan Bojanowski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3">
                    <a:lumMod val="75000"/>
                  </a:schemeClr>
                </a:solidFill>
              </a:rPr>
              <a:t>mgr inż. Anna Leniec – doktorantka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3">
                    <a:lumMod val="75000"/>
                  </a:schemeClr>
                </a:solidFill>
              </a:rPr>
              <a:t>mgr Tomasz Skibiński – doktorant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3">
                    <a:lumMod val="75000"/>
                  </a:schemeClr>
                </a:solidFill>
              </a:rPr>
              <a:t>mgr Zbigniew Kowalski – doktorant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3">
                    <a:lumMod val="75000"/>
                  </a:schemeClr>
                </a:solidFill>
              </a:rPr>
              <a:t>Waldemar Szymański – st. technik</a:t>
            </a:r>
          </a:p>
          <a:p>
            <a:pPr marL="0" indent="0">
              <a:buFontTx/>
              <a:buNone/>
            </a:pPr>
            <a:endParaRPr lang="pl-PL" sz="1400" kern="0" dirty="0" smtClean="0">
              <a:solidFill>
                <a:sysClr val="windowText" lastClr="000000"/>
              </a:solidFill>
            </a:endParaRPr>
          </a:p>
          <a:p>
            <a:pPr marL="0" indent="0">
              <a:buFontTx/>
              <a:buNone/>
            </a:pPr>
            <a:r>
              <a:rPr lang="pl-PL" sz="1400" u="sng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 Modelowania w Spektroskopii:</a:t>
            </a:r>
          </a:p>
          <a:p>
            <a:pPr marL="0" indent="0">
              <a:buFontTx/>
              <a:buNone/>
            </a:pPr>
            <a:r>
              <a:rPr lang="pl-PL" sz="1400" b="1" kern="0" dirty="0" smtClean="0">
                <a:solidFill>
                  <a:schemeClr val="accent6">
                    <a:lumMod val="75000"/>
                  </a:schemeClr>
                </a:solidFill>
              </a:rPr>
              <a:t>Prof. dr hab. Czesław </a:t>
            </a:r>
            <a:r>
              <a:rPr lang="pl-PL" sz="1400" b="1" kern="0" dirty="0" err="1" smtClean="0">
                <a:solidFill>
                  <a:schemeClr val="accent6">
                    <a:lumMod val="75000"/>
                  </a:schemeClr>
                </a:solidFill>
              </a:rPr>
              <a:t>Rudowicz</a:t>
            </a:r>
            <a:r>
              <a:rPr lang="pl-PL" sz="1400" b="1" kern="0" dirty="0" smtClean="0">
                <a:solidFill>
                  <a:schemeClr val="accent6">
                    <a:lumMod val="75000"/>
                  </a:schemeClr>
                </a:solidFill>
              </a:rPr>
              <a:t> – kierownik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6">
                    <a:lumMod val="75000"/>
                  </a:schemeClr>
                </a:solidFill>
              </a:rPr>
              <a:t>dr inż. Monika Lewandowska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6">
                    <a:lumMod val="75000"/>
                  </a:schemeClr>
                </a:solidFill>
              </a:rPr>
              <a:t>dr Danuta Piwowarska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6">
                    <a:lumMod val="75000"/>
                  </a:schemeClr>
                </a:solidFill>
              </a:rPr>
              <a:t>dr inż. Paweł </a:t>
            </a:r>
            <a:r>
              <a:rPr lang="pl-PL" sz="1200" kern="0" dirty="0" err="1" smtClean="0">
                <a:solidFill>
                  <a:schemeClr val="accent6">
                    <a:lumMod val="75000"/>
                  </a:schemeClr>
                </a:solidFill>
              </a:rPr>
              <a:t>Gnutek</a:t>
            </a:r>
            <a:endParaRPr lang="pl-PL" sz="12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6">
                    <a:lumMod val="75000"/>
                  </a:schemeClr>
                </a:solidFill>
              </a:rPr>
              <a:t>mgr inż. Magdalena Zając </a:t>
            </a:r>
            <a:r>
              <a:rPr lang="pl-PL" sz="1200" kern="0" dirty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pl-PL" sz="1200" kern="0" dirty="0" smtClean="0">
                <a:solidFill>
                  <a:schemeClr val="accent6">
                    <a:lumMod val="75000"/>
                  </a:schemeClr>
                </a:solidFill>
              </a:rPr>
              <a:t> doktorantka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chemeClr val="accent6">
                    <a:lumMod val="75000"/>
                  </a:schemeClr>
                </a:solidFill>
              </a:rPr>
              <a:t>Hanna Dopierała – st. technik</a:t>
            </a:r>
            <a:endParaRPr lang="pl-PL" sz="12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ymbol zastępczy tekstu 1"/>
          <p:cNvSpPr txBox="1">
            <a:spLocks/>
          </p:cNvSpPr>
          <p:nvPr/>
        </p:nvSpPr>
        <p:spPr>
          <a:xfrm>
            <a:off x="2085138" y="1502465"/>
            <a:ext cx="4973724" cy="57606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r>
              <a:rPr lang="pl-PL" sz="16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 Instytutu: Prof. dr hab. Irena Kruk</a:t>
            </a:r>
          </a:p>
          <a:p>
            <a:pPr marL="0" indent="0">
              <a:buFontTx/>
              <a:buNone/>
            </a:pPr>
            <a:r>
              <a:rPr lang="pl-PL" sz="16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Zastępca dyrektora: Dr hab. Janusz Typek, Prof. ZUT</a:t>
            </a:r>
          </a:p>
        </p:txBody>
      </p:sp>
      <p:sp>
        <p:nvSpPr>
          <p:cNvPr id="7" name="Symbol zastępczy tekstu 1"/>
          <p:cNvSpPr txBox="1">
            <a:spLocks/>
          </p:cNvSpPr>
          <p:nvPr/>
        </p:nvSpPr>
        <p:spPr>
          <a:xfrm>
            <a:off x="457200" y="5822370"/>
            <a:ext cx="5770984" cy="84698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endParaRPr lang="pl-PL" sz="12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Sekcja Techniczna Obsługi Dydaktycznej</a:t>
            </a:r>
            <a:r>
              <a:rPr lang="pl-PL" sz="1200" kern="0" dirty="0" smtClean="0">
                <a:solidFill>
                  <a:sysClr val="windowText" lastClr="000000"/>
                </a:solidFill>
              </a:rPr>
              <a:t>: mgr Bogdan </a:t>
            </a:r>
            <a:r>
              <a:rPr lang="pl-PL" sz="1200" kern="0" dirty="0" err="1" smtClean="0">
                <a:solidFill>
                  <a:sysClr val="windowText" lastClr="000000"/>
                </a:solidFill>
              </a:rPr>
              <a:t>Turczak</a:t>
            </a:r>
            <a:r>
              <a:rPr lang="pl-PL" sz="1200" kern="0" dirty="0" smtClean="0">
                <a:solidFill>
                  <a:sysClr val="windowText" lastClr="000000"/>
                </a:solidFill>
              </a:rPr>
              <a:t>, mgr Łukasz Juszczak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Administracja</a:t>
            </a:r>
            <a:r>
              <a:rPr lang="pl-PL" sz="1200" kern="0" dirty="0" smtClean="0">
                <a:solidFill>
                  <a:sysClr val="windowText" lastClr="000000"/>
                </a:solidFill>
              </a:rPr>
              <a:t>: mgr Agnieszka Anioła</a:t>
            </a:r>
          </a:p>
        </p:txBody>
      </p:sp>
      <p:sp>
        <p:nvSpPr>
          <p:cNvPr id="8" name="Symbol zastępczy tekstu 1"/>
          <p:cNvSpPr txBox="1">
            <a:spLocks/>
          </p:cNvSpPr>
          <p:nvPr/>
        </p:nvSpPr>
        <p:spPr>
          <a:xfrm>
            <a:off x="7102624" y="5656650"/>
            <a:ext cx="1584176" cy="10127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zw. 	      – 4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</a:t>
            </a:r>
            <a:r>
              <a:rPr lang="pl-PL" sz="1200" kern="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nzw</a:t>
            </a:r>
            <a:r>
              <a:rPr lang="pl-PL" sz="12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	      – 2 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habilitowany   – 4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 	      – 9 </a:t>
            </a:r>
          </a:p>
          <a:p>
            <a:pPr marL="0" indent="0">
              <a:buFontTx/>
              <a:buNone/>
            </a:pPr>
            <a:r>
              <a:rPr lang="pl-PL" sz="12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Doktorant               – 10</a:t>
            </a:r>
            <a:endParaRPr lang="pl-PL" sz="12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ZAKŁAD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FIZYKI CIAŁA STAŁEGO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1772816"/>
            <a:ext cx="8155067" cy="540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Tematyka badań zakładu</a:t>
            </a:r>
            <a:r>
              <a:rPr lang="pl-PL" b="1" dirty="0" smtClean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400" b="1" dirty="0" smtClean="0">
              <a:solidFill>
                <a:srgbClr val="555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</a:rPr>
              <a:t>Magnetyczne właściwości </a:t>
            </a:r>
            <a:r>
              <a:rPr lang="pl-PL" altLang="pl-PL" sz="2400" dirty="0" err="1" smtClean="0">
                <a:solidFill>
                  <a:schemeClr val="tx2">
                    <a:lumMod val="75000"/>
                  </a:schemeClr>
                </a:solidFill>
              </a:rPr>
              <a:t>komodyfikowanych</a:t>
            </a: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</a:rPr>
              <a:t> nanokompozytów </a:t>
            </a:r>
            <a:r>
              <a:rPr lang="pl-PL" altLang="pl-PL" sz="2400" dirty="0">
                <a:solidFill>
                  <a:schemeClr val="tx2">
                    <a:lumMod val="75000"/>
                  </a:schemeClr>
                </a:solidFill>
              </a:rPr>
              <a:t>(M,N)-TiO2 (M=Fe(III), Ni(II) i Co(II</a:t>
            </a:r>
            <a:r>
              <a:rPr lang="pl-PL" altLang="pl-PL" sz="2400" dirty="0" smtClean="0">
                <a:solidFill>
                  <a:schemeClr val="tx2">
                    <a:lumMod val="75000"/>
                  </a:schemeClr>
                </a:solidFill>
              </a:rPr>
              <a:t>),</a:t>
            </a:r>
            <a:endParaRPr lang="pl-PL" alt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2400" dirty="0" err="1" smtClean="0">
                <a:solidFill>
                  <a:schemeClr val="tx2">
                    <a:lumMod val="75000"/>
                  </a:schemeClr>
                </a:solidFill>
              </a:rPr>
              <a:t>Nanocząstki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magnetyczne w matrycach niemagnetycznych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Magnetyczne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, elektryczne i spektroskopowe właściwości tlenków wanadowych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Badania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spektroskopowe i magnetyczne kompleksów jonów ziem rzadkich w matrycach organicznych i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nieorganicznych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Zastosowania geometrycznej optyki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zespolonej w propagacji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światła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ośrodkach niejednorodnych,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Fizyka plazmy.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pl-PL" sz="105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pl-PL" sz="105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ZAKŁAD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OPTOELEKTRONIKI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505913"/>
            <a:ext cx="7939862" cy="589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Tematyka badań zakładu</a:t>
            </a:r>
            <a:r>
              <a:rPr lang="pl-PL" b="1" dirty="0" smtClean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endParaRPr lang="pl-PL" sz="1050" b="1" dirty="0" smtClean="0">
              <a:solidFill>
                <a:srgbClr val="555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Wytwarzanie 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oraz badania optyczne, dielektryczne i magnetyczne monokryształów i nanomateriałów domieszkowanych jonami ziem rzadkich 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oraz 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metali przejściowych w zastosowaniu dla scyntylatorów, fosforów i laserów (BGO, LBO, PbMoO</a:t>
            </a:r>
            <a:r>
              <a:rPr lang="pl-PL" sz="2400" baseline="-25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, LGT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),</a:t>
            </a:r>
          </a:p>
          <a:p>
            <a:pPr marL="171450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Otrzymywanie 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i badania 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optyczne, magnetyczne: polikryształów, nanomateriałów, 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podwójnych wolframianów, molibdenianów i fosforanów (meta- i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orto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-) ziem 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rzadkich,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Otrzymywanie 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i badania właściwości 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optycznych, dielektrycznych 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monokryształów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ortowanadanów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żelaza, erbu, holmu i 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</a:rPr>
              <a:t>neodymu.</a:t>
            </a:r>
            <a:endParaRPr lang="pl-PL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05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pl-PL" sz="105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pl-PL" sz="105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ZAKŁAD SPEKTROSKOPII OPTYCZNEJ</a:t>
            </a:r>
          </a:p>
        </p:txBody>
      </p:sp>
      <p:sp>
        <p:nvSpPr>
          <p:cNvPr id="5" name="Prostokąt 4"/>
          <p:cNvSpPr/>
          <p:nvPr/>
        </p:nvSpPr>
        <p:spPr>
          <a:xfrm>
            <a:off x="426765" y="1988840"/>
            <a:ext cx="7939862" cy="427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pl-PL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Tematyka badań zakładu</a:t>
            </a:r>
            <a:r>
              <a:rPr lang="pl-PL" b="1" dirty="0" smtClean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Badanie właściwości antyoksydacyjnych nowych związków pochodzenia naturalnego oraz syntetyzowanych, jako potencjalnych antyoksydantów pod kątem zastosowania ich w terapii chorób cywilizacyjnych (kierownik tematu Prof. dr hab. Irena Kruk),</a:t>
            </a: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Identyfikacja wolnych rodników tlenowych oraz elektronowo wzbudzonego tlenu metodami chemicznymi i spektroskopowymi, w tym techniką </a:t>
            </a:r>
            <a:r>
              <a:rPr lang="pl-PL" sz="1600" dirty="0" err="1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pułapkowania</a:t>
            </a: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spinowego w połączeniu z EPR (kierownik tematu Prof. dr hab. Irena Kruk),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Procesy </a:t>
            </a:r>
            <a:r>
              <a:rPr lang="pl-PL" sz="1600" dirty="0" err="1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przepolaryzowania</a:t>
            </a: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 kryształach ferroelektrycznych (kierownik tematu dr hab. Katarzyna </a:t>
            </a:r>
            <a:r>
              <a:rPr lang="pl-PL" sz="1600" dirty="0" err="1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Matyjasek</a:t>
            </a: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Prof. ZUT),</a:t>
            </a:r>
          </a:p>
          <a:p>
            <a:pPr marL="171450" indent="-1714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Synteza i badania struktury </a:t>
            </a:r>
            <a:r>
              <a:rPr lang="pl-PL" sz="1600" dirty="0" err="1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nadcząsteczkowej</a:t>
            </a: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nowych kopolimerów blokowych o właściwościach  </a:t>
            </a:r>
            <a:r>
              <a:rPr lang="pl-PL" sz="1600" dirty="0" err="1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elastotermoplastycznych</a:t>
            </a: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oraz nanokompozytów polimerowych z udziałem nanostruktur węglowych (nanorurki węglowe, </a:t>
            </a:r>
            <a:r>
              <a:rPr lang="pl-PL" sz="1600" dirty="0" err="1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grafen</a:t>
            </a: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(kierownik tematu dr hab. inż. Anna Szymczyk)</a:t>
            </a:r>
            <a:r>
              <a:rPr lang="pl-PL" sz="1600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 smtClean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05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pl-PL" sz="105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4951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11932" y="413792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ZAKŁAD 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MODELOWANIA </a:t>
            </a:r>
            <a:b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 SPEKTROSKOPII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2985" y="1916832"/>
            <a:ext cx="7939862" cy="535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Tematyka badań zakładu:</a:t>
            </a:r>
            <a:r>
              <a:rPr lang="pl-PL" sz="105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105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l-PL" sz="1050" dirty="0" smtClean="0">
              <a:solidFill>
                <a:srgbClr val="55555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Zastosowania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EMR i spektroskopii optycznej w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biologii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Zastosowania EMR i spektroskopii optycznej w badaniach materiałowych 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przemysłowych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Badania układów 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nanomagnetycznych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tzw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i="1" dirty="0">
                <a:solidFill>
                  <a:schemeClr val="accent2">
                    <a:lumMod val="75000"/>
                  </a:schemeClr>
                </a:solidFill>
              </a:rPr>
              <a:t>‘single </a:t>
            </a:r>
            <a:r>
              <a:rPr lang="pl-PL" i="1" dirty="0" err="1">
                <a:solidFill>
                  <a:schemeClr val="accent2">
                    <a:lumMod val="75000"/>
                  </a:schemeClr>
                </a:solidFill>
              </a:rPr>
              <a:t>molecule</a:t>
            </a:r>
            <a:r>
              <a:rPr lang="pl-PL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accent2">
                    <a:lumMod val="75000"/>
                  </a:schemeClr>
                </a:solidFill>
              </a:rPr>
              <a:t>magnets</a:t>
            </a:r>
            <a:r>
              <a:rPr lang="pl-PL" i="1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(np. typu Mn</a:t>
            </a:r>
            <a:r>
              <a:rPr lang="pl-PL" baseline="-25000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 Fe</a:t>
            </a:r>
            <a:r>
              <a:rPr lang="pl-PL" baseline="-250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) metodami EMR i spektroskopii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optycznej, interpretacja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ich właściwości magnetycznych, jak np. podatność magnetyczna lub </a:t>
            </a:r>
            <a:r>
              <a:rPr lang="pl-PL" i="1" dirty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pl-PL" i="1" dirty="0" err="1">
                <a:solidFill>
                  <a:schemeClr val="accent2">
                    <a:lumMod val="75000"/>
                  </a:schemeClr>
                </a:solidFill>
              </a:rPr>
              <a:t>macroscopic</a:t>
            </a:r>
            <a:r>
              <a:rPr lang="pl-PL" i="1" dirty="0">
                <a:solidFill>
                  <a:schemeClr val="accent2">
                    <a:lumMod val="75000"/>
                  </a:schemeClr>
                </a:solidFill>
              </a:rPr>
              <a:t> quantum </a:t>
            </a:r>
            <a:r>
              <a:rPr lang="pl-PL" i="1" dirty="0" err="1">
                <a:solidFill>
                  <a:schemeClr val="accent2">
                    <a:lumMod val="75000"/>
                  </a:schemeClr>
                </a:solidFill>
              </a:rPr>
              <a:t>tunelling</a:t>
            </a:r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Badania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kryształów czystych i domieszkowanych techniką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EMR w wysokich częstościach i wysokich polach magnetycznych (HMF-EMR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),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Badania kryształów czystych i domieszkowanych techniką EMR i spektroskopii optycznej w wysokich ciśnieniach.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05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pl-PL" sz="105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pl-PL" sz="1050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PROJEKTY BADAWCZE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1502465"/>
            <a:ext cx="8363272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pl-PL" sz="1700" dirty="0" smtClean="0"/>
              <a:t>Od 2006 Instytut Fizyki uczestniczy </a:t>
            </a:r>
            <a:r>
              <a:rPr lang="pl-PL" sz="1700" dirty="0"/>
              <a:t>w szeregu zadań realizowanych w ramach międzynarodowego programu </a:t>
            </a:r>
            <a:r>
              <a:rPr lang="pl-PL" sz="1700" dirty="0" err="1"/>
              <a:t>Euratom</a:t>
            </a:r>
            <a:r>
              <a:rPr lang="pl-PL" sz="1700" dirty="0"/>
              <a:t> (6 PR i 7 </a:t>
            </a:r>
            <a:r>
              <a:rPr lang="pl-PL" sz="1700" dirty="0" smtClean="0"/>
              <a:t>PR) oraz Narodowego Centrum Nauki:</a:t>
            </a:r>
          </a:p>
          <a:p>
            <a:pPr>
              <a:spcAft>
                <a:spcPts val="1100"/>
              </a:spcAft>
            </a:pPr>
            <a:r>
              <a:rPr lang="pl-PL" sz="1700" dirty="0" smtClean="0"/>
              <a:t>• </a:t>
            </a:r>
            <a:r>
              <a:rPr lang="pl-PL" sz="1700" dirty="0"/>
              <a:t>Zadanie P11 (2006-2013): </a:t>
            </a:r>
            <a:r>
              <a:rPr lang="pl-PL" sz="1700" dirty="0" err="1"/>
              <a:t>Nonlinear</a:t>
            </a:r>
            <a:r>
              <a:rPr lang="pl-PL" sz="1700" dirty="0"/>
              <a:t> dynamics of fast </a:t>
            </a:r>
            <a:r>
              <a:rPr lang="pl-PL" sz="1700" dirty="0" err="1"/>
              <a:t>ion</a:t>
            </a:r>
            <a:r>
              <a:rPr lang="pl-PL" sz="1700" dirty="0"/>
              <a:t> </a:t>
            </a:r>
            <a:r>
              <a:rPr lang="pl-PL" sz="1700" dirty="0" err="1"/>
              <a:t>driven</a:t>
            </a:r>
            <a:r>
              <a:rPr lang="pl-PL" sz="1700" dirty="0"/>
              <a:t> </a:t>
            </a:r>
            <a:r>
              <a:rPr lang="pl-PL" sz="1700" dirty="0" err="1"/>
              <a:t>plasma</a:t>
            </a:r>
            <a:r>
              <a:rPr lang="pl-PL" sz="1700" dirty="0"/>
              <a:t> </a:t>
            </a:r>
            <a:r>
              <a:rPr lang="pl-PL" sz="1700" dirty="0" err="1"/>
              <a:t>modes</a:t>
            </a:r>
            <a:r>
              <a:rPr lang="pl-PL" sz="1700" dirty="0"/>
              <a:t> </a:t>
            </a:r>
            <a:r>
              <a:rPr lang="pl-PL" sz="1700" dirty="0" err="1"/>
              <a:t>near</a:t>
            </a:r>
            <a:r>
              <a:rPr lang="pl-PL" sz="1700" dirty="0"/>
              <a:t> </a:t>
            </a:r>
            <a:r>
              <a:rPr lang="pl-PL" sz="1700" dirty="0" err="1"/>
              <a:t>instability</a:t>
            </a:r>
            <a:r>
              <a:rPr lang="pl-PL" sz="1700" dirty="0"/>
              <a:t> </a:t>
            </a:r>
            <a:r>
              <a:rPr lang="pl-PL" sz="1700" dirty="0" err="1"/>
              <a:t>threshold</a:t>
            </a:r>
            <a:r>
              <a:rPr lang="pl-PL" sz="1700" dirty="0"/>
              <a:t> – </a:t>
            </a:r>
            <a:r>
              <a:rPr lang="pl-PL" sz="1700" dirty="0" err="1"/>
              <a:t>theoretical</a:t>
            </a:r>
            <a:r>
              <a:rPr lang="pl-PL" sz="1700" dirty="0"/>
              <a:t> </a:t>
            </a:r>
            <a:r>
              <a:rPr lang="pl-PL" sz="1700" dirty="0" err="1"/>
              <a:t>basis</a:t>
            </a:r>
            <a:r>
              <a:rPr lang="pl-PL" sz="1700" dirty="0"/>
              <a:t> for </a:t>
            </a:r>
            <a:r>
              <a:rPr lang="pl-PL" sz="1700" dirty="0" err="1"/>
              <a:t>integrated</a:t>
            </a:r>
            <a:r>
              <a:rPr lang="pl-PL" sz="1700" dirty="0"/>
              <a:t> tokamak </a:t>
            </a:r>
            <a:r>
              <a:rPr lang="pl-PL" sz="1700" dirty="0" err="1" smtClean="0"/>
              <a:t>modeling</a:t>
            </a:r>
            <a:endParaRPr lang="pl-PL" sz="1700" dirty="0" smtClean="0"/>
          </a:p>
          <a:p>
            <a:pPr>
              <a:spcAft>
                <a:spcPts val="1100"/>
              </a:spcAft>
            </a:pPr>
            <a:r>
              <a:rPr lang="pl-PL" sz="1700" dirty="0" smtClean="0"/>
              <a:t>• </a:t>
            </a:r>
            <a:r>
              <a:rPr lang="pl-PL" sz="1700" dirty="0"/>
              <a:t>Zadanie P12 (2006-2007, 2009-2011)): </a:t>
            </a:r>
            <a:r>
              <a:rPr lang="pl-PL" sz="1700" dirty="0" err="1"/>
              <a:t>Microwave</a:t>
            </a:r>
            <a:r>
              <a:rPr lang="pl-PL" sz="1700" dirty="0"/>
              <a:t> </a:t>
            </a:r>
            <a:r>
              <a:rPr lang="pl-PL" sz="1700" dirty="0" err="1"/>
              <a:t>diagnostic</a:t>
            </a:r>
            <a:r>
              <a:rPr lang="pl-PL" sz="1700" dirty="0"/>
              <a:t> </a:t>
            </a:r>
            <a:r>
              <a:rPr lang="pl-PL" sz="1700" dirty="0" smtClean="0"/>
              <a:t>development</a:t>
            </a:r>
          </a:p>
          <a:p>
            <a:pPr>
              <a:spcAft>
                <a:spcPts val="1100"/>
              </a:spcAft>
            </a:pPr>
            <a:r>
              <a:rPr lang="pl-PL" sz="1700" dirty="0" smtClean="0"/>
              <a:t>• </a:t>
            </a:r>
            <a:r>
              <a:rPr lang="pl-PL" sz="1700" dirty="0"/>
              <a:t>Zadanie UT2 (2007, 2008, 2010): Mathematical </a:t>
            </a:r>
            <a:r>
              <a:rPr lang="pl-PL" sz="1700" dirty="0" err="1"/>
              <a:t>Modelling</a:t>
            </a:r>
            <a:r>
              <a:rPr lang="pl-PL" sz="1700" dirty="0"/>
              <a:t> of </a:t>
            </a:r>
            <a:r>
              <a:rPr lang="pl-PL" sz="1700" dirty="0" err="1"/>
              <a:t>Thermal</a:t>
            </a:r>
            <a:r>
              <a:rPr lang="pl-PL" sz="1700" dirty="0"/>
              <a:t> </a:t>
            </a:r>
            <a:r>
              <a:rPr lang="pl-PL" sz="1700" dirty="0" err="1"/>
              <a:t>Hydraulic</a:t>
            </a:r>
            <a:r>
              <a:rPr lang="pl-PL" sz="1700" dirty="0"/>
              <a:t> </a:t>
            </a:r>
            <a:r>
              <a:rPr lang="pl-PL" sz="1700" dirty="0" err="1"/>
              <a:t>Problems</a:t>
            </a:r>
            <a:r>
              <a:rPr lang="pl-PL" sz="1700" dirty="0"/>
              <a:t> in Cable in </a:t>
            </a:r>
            <a:r>
              <a:rPr lang="pl-PL" sz="1700" dirty="0" err="1"/>
              <a:t>Conduit</a:t>
            </a:r>
            <a:r>
              <a:rPr lang="pl-PL" sz="1700" dirty="0"/>
              <a:t> </a:t>
            </a:r>
            <a:r>
              <a:rPr lang="pl-PL" sz="1700" dirty="0" err="1"/>
              <a:t>Conductors</a:t>
            </a:r>
            <a:r>
              <a:rPr lang="pl-PL" sz="1700" dirty="0" smtClean="0"/>
              <a:t>.</a:t>
            </a:r>
          </a:p>
          <a:p>
            <a:pPr>
              <a:spcAft>
                <a:spcPts val="1100"/>
              </a:spcAft>
            </a:pPr>
            <a:r>
              <a:rPr lang="pl-PL" sz="1700" dirty="0" smtClean="0"/>
              <a:t>• </a:t>
            </a:r>
            <a:r>
              <a:rPr lang="pl-PL" sz="1700" dirty="0"/>
              <a:t>Zadania T04 i T03 (2012-2013): </a:t>
            </a:r>
            <a:r>
              <a:rPr lang="pl-PL" sz="1700" dirty="0" err="1"/>
              <a:t>Thermo-hydraulic</a:t>
            </a:r>
            <a:r>
              <a:rPr lang="pl-PL" sz="1700" dirty="0"/>
              <a:t> </a:t>
            </a:r>
            <a:r>
              <a:rPr lang="pl-PL" sz="1700" dirty="0" err="1"/>
              <a:t>analysis</a:t>
            </a:r>
            <a:r>
              <a:rPr lang="pl-PL" sz="1700" dirty="0"/>
              <a:t> of LTS </a:t>
            </a:r>
            <a:r>
              <a:rPr lang="pl-PL" sz="1700" dirty="0" err="1"/>
              <a:t>conductor</a:t>
            </a:r>
            <a:r>
              <a:rPr lang="pl-PL" sz="1700" dirty="0"/>
              <a:t> design </a:t>
            </a:r>
            <a:r>
              <a:rPr lang="pl-PL" sz="1700" dirty="0" err="1"/>
              <a:t>concepts</a:t>
            </a:r>
            <a:r>
              <a:rPr lang="pl-PL" sz="1700" dirty="0"/>
              <a:t> for DEMO</a:t>
            </a:r>
            <a:r>
              <a:rPr lang="pl-PL" sz="1700" dirty="0" smtClean="0"/>
              <a:t>.</a:t>
            </a:r>
          </a:p>
          <a:p>
            <a:pPr>
              <a:spcAft>
                <a:spcPts val="1100"/>
              </a:spcAft>
            </a:pPr>
            <a:r>
              <a:rPr lang="pl-PL" sz="1700" dirty="0" smtClean="0"/>
              <a:t>• </a:t>
            </a:r>
            <a:r>
              <a:rPr lang="pl-PL" sz="1700" dirty="0"/>
              <a:t>Zadanie T09 (2013): </a:t>
            </a:r>
            <a:r>
              <a:rPr lang="pl-PL" sz="1700" dirty="0" err="1"/>
              <a:t>Preparation</a:t>
            </a:r>
            <a:r>
              <a:rPr lang="pl-PL" sz="1700" dirty="0"/>
              <a:t> of the SULTAN </a:t>
            </a:r>
            <a:r>
              <a:rPr lang="pl-PL" sz="1700" dirty="0" err="1"/>
              <a:t>facility</a:t>
            </a:r>
            <a:r>
              <a:rPr lang="pl-PL" sz="1700" dirty="0"/>
              <a:t> for </a:t>
            </a:r>
            <a:r>
              <a:rPr lang="pl-PL" sz="1700" dirty="0" err="1"/>
              <a:t>testing</a:t>
            </a:r>
            <a:r>
              <a:rPr lang="pl-PL" sz="1700" dirty="0"/>
              <a:t> of high-</a:t>
            </a:r>
            <a:r>
              <a:rPr lang="pl-PL" sz="1700" dirty="0" err="1"/>
              <a:t>current</a:t>
            </a:r>
            <a:r>
              <a:rPr lang="pl-PL" sz="1700" dirty="0"/>
              <a:t> HTS </a:t>
            </a:r>
            <a:r>
              <a:rPr lang="pl-PL" sz="1700" dirty="0" err="1"/>
              <a:t>conductors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</a:t>
            </a:r>
            <a:r>
              <a:rPr lang="pl-PL" sz="1700" dirty="0" err="1"/>
              <a:t>variable</a:t>
            </a:r>
            <a:r>
              <a:rPr lang="pl-PL" sz="1700" dirty="0"/>
              <a:t> </a:t>
            </a:r>
            <a:r>
              <a:rPr lang="pl-PL" sz="1700" dirty="0" err="1"/>
              <a:t>temperatures</a:t>
            </a:r>
            <a:r>
              <a:rPr lang="pl-PL" sz="1700" dirty="0" smtClean="0"/>
              <a:t>.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l-PL" sz="1700" dirty="0" smtClean="0"/>
              <a:t>Projekt 2012/04/M/ST3/00817: Modelowanie właściwości spektroskopowych próbników wysokiego ciśnienia do badań HMF-EMR.</a:t>
            </a:r>
          </a:p>
          <a:p>
            <a:pPr marL="285750" indent="-285750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l-PL" sz="1700" dirty="0" err="1" smtClean="0"/>
              <a:t>Projkekt</a:t>
            </a:r>
            <a:r>
              <a:rPr lang="pl-PL" sz="1700" dirty="0" smtClean="0"/>
              <a:t> 2011/01/B/ST8/04915</a:t>
            </a:r>
            <a:r>
              <a:rPr lang="pl-PL" sz="1700" dirty="0"/>
              <a:t>: Modelowanie </a:t>
            </a:r>
            <a:r>
              <a:rPr lang="pl-PL" sz="1700" dirty="0" smtClean="0"/>
              <a:t> matematyczne zagadnień chłodzenia i stabilności termicznej elektromagnesów nadprzewodnikowych.</a:t>
            </a:r>
          </a:p>
          <a:p>
            <a:pPr>
              <a:spcAft>
                <a:spcPts val="1000"/>
              </a:spcAft>
            </a:pPr>
            <a:endParaRPr lang="pl-PL" dirty="0"/>
          </a:p>
          <a:p>
            <a:pPr>
              <a:spcAft>
                <a:spcPts val="10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8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LABORATORIA BADAWCZE </a:t>
            </a:r>
            <a:b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WAŻNIEJSZA APARATURA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2353" y="1598167"/>
            <a:ext cx="77302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Magnetometr MPMS – SQUID – XL – 7AC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Spektrometr BRUKER E500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Laboratorium Elektronowego Rezonansu Magnetycznego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Laboratorium Wzrostu Kryształów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Pracownia Spektroskopii Optycznej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Pracownia Analizy Termicznej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Obserwatorium Astronomiczne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4740857"/>
            <a:ext cx="2448272" cy="18832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609" y="4740857"/>
            <a:ext cx="2448127" cy="18791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524" y="4847033"/>
            <a:ext cx="2133474" cy="1666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D:\Bibloteki\Desktop 2\Laser\DSCF0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826209"/>
            <a:ext cx="2232249" cy="1708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34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_TP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090531-93D8-424A-937F-CCAAE1F361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0</TotalTime>
  <Words>1272</Words>
  <Application>Microsoft Office PowerPoint</Application>
  <PresentationFormat>Pokaz na ekranie (4:3)</PresentationFormat>
  <Paragraphs>160</Paragraphs>
  <Slides>17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DesignTemplate_TP10073846</vt:lpstr>
      <vt:lpstr>Zachodniopomorski Uniwersytet Technologiczny w Szczecinie    Wydział Inżynierii Mechanicznej i Mechatroniki    Instytut Fizyki</vt:lpstr>
      <vt:lpstr>Struktura instytutu</vt:lpstr>
      <vt:lpstr>Skład osobowy</vt:lpstr>
      <vt:lpstr>ZAKŁAD FIZYKI CIAŁA STAŁEGO</vt:lpstr>
      <vt:lpstr>ZAKŁAD OPTOELEKTRONIKI</vt:lpstr>
      <vt:lpstr>ZAKŁAD SPEKTROSKOPII OPTYCZNEJ</vt:lpstr>
      <vt:lpstr>ZAKŁAD MODELOWANIA  W SPEKTROSKOPII</vt:lpstr>
      <vt:lpstr>PROJEKTY BADAWCZE</vt:lpstr>
      <vt:lpstr>LABORATORIA BADAWCZE  I WAŻNIEJSZA APARATURA</vt:lpstr>
      <vt:lpstr>LABORATORIA BADAWCZE</vt:lpstr>
      <vt:lpstr>LABORATORIA BADAWCZE</vt:lpstr>
      <vt:lpstr>LABORATORIA BADAWCZE</vt:lpstr>
      <vt:lpstr>LABORATORIA BADAWCZE</vt:lpstr>
      <vt:lpstr>LABORATORIA BADAWCZE</vt:lpstr>
      <vt:lpstr>LABORATORIA STUDENCKIE</vt:lpstr>
      <vt:lpstr>DEMONSTRATORNIA</vt:lpstr>
      <vt:lpstr>SEMINARIA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2014-05-21T12:13:06Z</dcterms:created>
  <dcterms:modified xsi:type="dcterms:W3CDTF">2014-05-28T11:02:39Z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